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3" r:id="rId5"/>
    <p:sldId id="259" r:id="rId6"/>
    <p:sldId id="276" r:id="rId7"/>
    <p:sldId id="275" r:id="rId8"/>
    <p:sldId id="277" r:id="rId9"/>
    <p:sldId id="278" r:id="rId10"/>
    <p:sldId id="279" r:id="rId11"/>
    <p:sldId id="262" r:id="rId12"/>
    <p:sldId id="263" r:id="rId13"/>
    <p:sldId id="269" r:id="rId14"/>
    <p:sldId id="282" r:id="rId15"/>
    <p:sldId id="280" r:id="rId16"/>
    <p:sldId id="281" r:id="rId17"/>
    <p:sldId id="27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799898E-55C8-435B-B151-C7F4625DA3FF}" type="datetimeFigureOut">
              <a:rPr lang="en-GB" smtClean="0"/>
              <a:t>16/01/2023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3E0296-B35B-488C-ACE0-577F86DF08A6}" type="slidenum">
              <a:rPr lang="en-GB" smtClean="0"/>
              <a:t>‹#›</a:t>
            </a:fld>
            <a:endParaRPr lang="en-GB"/>
          </a:p>
        </p:txBody>
      </p:sp>
    </p:spTree>
    <p:extLst>
      <p:ext uri="{BB962C8B-B14F-4D97-AF65-F5344CB8AC3E}">
        <p14:creationId xmlns:p14="http://schemas.microsoft.com/office/powerpoint/2010/main" val="4230368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99898E-55C8-435B-B151-C7F4625DA3FF}" type="datetimeFigureOut">
              <a:rPr lang="en-GB" smtClean="0"/>
              <a:t>16/01/2023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3E0296-B35B-488C-ACE0-577F86DF08A6}" type="slidenum">
              <a:rPr lang="en-GB" smtClean="0"/>
              <a:t>‹#›</a:t>
            </a:fld>
            <a:endParaRPr lang="en-GB"/>
          </a:p>
        </p:txBody>
      </p:sp>
    </p:spTree>
    <p:extLst>
      <p:ext uri="{BB962C8B-B14F-4D97-AF65-F5344CB8AC3E}">
        <p14:creationId xmlns:p14="http://schemas.microsoft.com/office/powerpoint/2010/main" val="1087564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99898E-55C8-435B-B151-C7F4625DA3FF}" type="datetimeFigureOut">
              <a:rPr lang="en-GB" smtClean="0"/>
              <a:t>16/01/2023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3E0296-B35B-488C-ACE0-577F86DF08A6}" type="slidenum">
              <a:rPr lang="en-GB" smtClean="0"/>
              <a:t>‹#›</a:t>
            </a:fld>
            <a:endParaRPr lang="en-GB"/>
          </a:p>
        </p:txBody>
      </p:sp>
    </p:spTree>
    <p:extLst>
      <p:ext uri="{BB962C8B-B14F-4D97-AF65-F5344CB8AC3E}">
        <p14:creationId xmlns:p14="http://schemas.microsoft.com/office/powerpoint/2010/main" val="1596020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799898E-55C8-435B-B151-C7F4625DA3FF}" type="datetimeFigureOut">
              <a:rPr lang="en-GB" smtClean="0"/>
              <a:t>16/01/2023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3E0296-B35B-488C-ACE0-577F86DF08A6}" type="slidenum">
              <a:rPr lang="en-GB" smtClean="0"/>
              <a:t>‹#›</a:t>
            </a:fld>
            <a:endParaRPr lang="en-GB"/>
          </a:p>
        </p:txBody>
      </p:sp>
    </p:spTree>
    <p:extLst>
      <p:ext uri="{BB962C8B-B14F-4D97-AF65-F5344CB8AC3E}">
        <p14:creationId xmlns:p14="http://schemas.microsoft.com/office/powerpoint/2010/main" val="328436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799898E-55C8-435B-B151-C7F4625DA3FF}" type="datetimeFigureOut">
              <a:rPr lang="en-GB" smtClean="0"/>
              <a:t>16/01/2023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3E0296-B35B-488C-ACE0-577F86DF08A6}" type="slidenum">
              <a:rPr lang="en-GB" smtClean="0"/>
              <a:t>‹#›</a:t>
            </a:fld>
            <a:endParaRPr lang="en-GB"/>
          </a:p>
        </p:txBody>
      </p:sp>
    </p:spTree>
    <p:extLst>
      <p:ext uri="{BB962C8B-B14F-4D97-AF65-F5344CB8AC3E}">
        <p14:creationId xmlns:p14="http://schemas.microsoft.com/office/powerpoint/2010/main" val="3384422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799898E-55C8-435B-B151-C7F4625DA3FF}" type="datetimeFigureOut">
              <a:rPr lang="en-GB" smtClean="0"/>
              <a:t>16/01/2023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3E0296-B35B-488C-ACE0-577F86DF08A6}" type="slidenum">
              <a:rPr lang="en-GB" smtClean="0"/>
              <a:t>‹#›</a:t>
            </a:fld>
            <a:endParaRPr lang="en-GB"/>
          </a:p>
        </p:txBody>
      </p:sp>
    </p:spTree>
    <p:extLst>
      <p:ext uri="{BB962C8B-B14F-4D97-AF65-F5344CB8AC3E}">
        <p14:creationId xmlns:p14="http://schemas.microsoft.com/office/powerpoint/2010/main" val="2237360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99898E-55C8-435B-B151-C7F4625DA3FF}" type="datetimeFigureOut">
              <a:rPr lang="en-GB" smtClean="0"/>
              <a:t>16/01/2023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3E0296-B35B-488C-ACE0-577F86DF08A6}" type="slidenum">
              <a:rPr lang="en-GB" smtClean="0"/>
              <a:t>‹#›</a:t>
            </a:fld>
            <a:endParaRPr lang="en-GB"/>
          </a:p>
        </p:txBody>
      </p:sp>
    </p:spTree>
    <p:extLst>
      <p:ext uri="{BB962C8B-B14F-4D97-AF65-F5344CB8AC3E}">
        <p14:creationId xmlns:p14="http://schemas.microsoft.com/office/powerpoint/2010/main" val="4212959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799898E-55C8-435B-B151-C7F4625DA3FF}" type="datetimeFigureOut">
              <a:rPr lang="en-GB" smtClean="0"/>
              <a:t>16/01/2023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3E0296-B35B-488C-ACE0-577F86DF08A6}" type="slidenum">
              <a:rPr lang="en-GB" smtClean="0"/>
              <a:t>‹#›</a:t>
            </a:fld>
            <a:endParaRPr lang="en-GB"/>
          </a:p>
        </p:txBody>
      </p:sp>
    </p:spTree>
    <p:extLst>
      <p:ext uri="{BB962C8B-B14F-4D97-AF65-F5344CB8AC3E}">
        <p14:creationId xmlns:p14="http://schemas.microsoft.com/office/powerpoint/2010/main" val="15400913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799898E-55C8-435B-B151-C7F4625DA3FF}" type="datetimeFigureOut">
              <a:rPr lang="en-GB" smtClean="0"/>
              <a:t>16/01/2023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3E0296-B35B-488C-ACE0-577F86DF08A6}" type="slidenum">
              <a:rPr lang="en-GB" smtClean="0"/>
              <a:t>‹#›</a:t>
            </a:fld>
            <a:endParaRPr lang="en-GB"/>
          </a:p>
        </p:txBody>
      </p:sp>
    </p:spTree>
    <p:extLst>
      <p:ext uri="{BB962C8B-B14F-4D97-AF65-F5344CB8AC3E}">
        <p14:creationId xmlns:p14="http://schemas.microsoft.com/office/powerpoint/2010/main" val="1902037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99898E-55C8-435B-B151-C7F4625DA3FF}" type="datetimeFigureOut">
              <a:rPr lang="en-GB" smtClean="0"/>
              <a:t>16/01/2023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3E0296-B35B-488C-ACE0-577F86DF08A6}" type="slidenum">
              <a:rPr lang="en-GB" smtClean="0"/>
              <a:t>‹#›</a:t>
            </a:fld>
            <a:endParaRPr lang="en-GB"/>
          </a:p>
        </p:txBody>
      </p:sp>
    </p:spTree>
    <p:extLst>
      <p:ext uri="{BB962C8B-B14F-4D97-AF65-F5344CB8AC3E}">
        <p14:creationId xmlns:p14="http://schemas.microsoft.com/office/powerpoint/2010/main" val="2999659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99898E-55C8-435B-B151-C7F4625DA3FF}" type="datetimeFigureOut">
              <a:rPr lang="en-GB" smtClean="0"/>
              <a:t>16/01/2023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3E0296-B35B-488C-ACE0-577F86DF08A6}" type="slidenum">
              <a:rPr lang="en-GB" smtClean="0"/>
              <a:t>‹#›</a:t>
            </a:fld>
            <a:endParaRPr lang="en-GB"/>
          </a:p>
        </p:txBody>
      </p:sp>
    </p:spTree>
    <p:extLst>
      <p:ext uri="{BB962C8B-B14F-4D97-AF65-F5344CB8AC3E}">
        <p14:creationId xmlns:p14="http://schemas.microsoft.com/office/powerpoint/2010/main" val="633986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99898E-55C8-435B-B151-C7F4625DA3FF}" type="datetimeFigureOut">
              <a:rPr lang="en-GB" smtClean="0"/>
              <a:t>16/01/2023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3E0296-B35B-488C-ACE0-577F86DF08A6}" type="slidenum">
              <a:rPr lang="en-GB" smtClean="0"/>
              <a:t>‹#›</a:t>
            </a:fld>
            <a:endParaRPr lang="en-GB"/>
          </a:p>
        </p:txBody>
      </p:sp>
    </p:spTree>
    <p:extLst>
      <p:ext uri="{BB962C8B-B14F-4D97-AF65-F5344CB8AC3E}">
        <p14:creationId xmlns:p14="http://schemas.microsoft.com/office/powerpoint/2010/main" val="17178724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nelsonh"/>
          <p:cNvPicPr>
            <a:picLocks noChangeAspect="1" noChangeArrowheads="1"/>
          </p:cNvPicPr>
          <p:nvPr/>
        </p:nvPicPr>
        <p:blipFill>
          <a:blip r:embed="rId2">
            <a:extLst>
              <a:ext uri="{BEBA8EAE-BF5A-486C-A8C5-ECC9F3942E4B}">
                <a14:imgProps xmlns:a14="http://schemas.microsoft.com/office/drawing/2010/main">
                  <a14:imgLayer r:embed="rId3">
                    <a14:imgEffect>
                      <a14:artisticCrisscrossEtching/>
                    </a14:imgEffect>
                  </a14:imgLayer>
                </a14:imgProps>
              </a:ext>
              <a:ext uri="{28A0092B-C50C-407E-A947-70E740481C1C}">
                <a14:useLocalDpi xmlns:a14="http://schemas.microsoft.com/office/drawing/2010/main" val="0"/>
              </a:ext>
            </a:extLst>
          </a:blip>
          <a:srcRect/>
          <a:stretch>
            <a:fillRect/>
          </a:stretch>
        </p:blipFill>
        <p:spPr bwMode="auto">
          <a:xfrm>
            <a:off x="217714" y="165462"/>
            <a:ext cx="11878491" cy="31881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
        <p:nvSpPr>
          <p:cNvPr id="4" name="TextBox 3"/>
          <p:cNvSpPr txBox="1"/>
          <p:nvPr/>
        </p:nvSpPr>
        <p:spPr>
          <a:xfrm>
            <a:off x="966652" y="3553097"/>
            <a:ext cx="10781211" cy="1938992"/>
          </a:xfrm>
          <a:prstGeom prst="rect">
            <a:avLst/>
          </a:prstGeom>
          <a:noFill/>
        </p:spPr>
        <p:txBody>
          <a:bodyPr wrap="square" rtlCol="0">
            <a:spAutoFit/>
          </a:bodyPr>
          <a:lstStyle/>
          <a:p>
            <a:pPr algn="ctr"/>
            <a:r>
              <a:rPr lang="en-US" sz="4000" dirty="0" smtClean="0">
                <a:solidFill>
                  <a:srgbClr val="C00000"/>
                </a:solidFill>
                <a:latin typeface="Century Gothic" panose="020B0502020202020204" pitchFamily="34" charset="0"/>
              </a:rPr>
              <a:t>Writing in Reception </a:t>
            </a:r>
          </a:p>
          <a:p>
            <a:pPr algn="ctr"/>
            <a:r>
              <a:rPr lang="en-US" sz="4000" dirty="0" smtClean="0">
                <a:latin typeface="Century Gothic" panose="020B0502020202020204" pitchFamily="34" charset="0"/>
              </a:rPr>
              <a:t>Miss Janagil – Early years leader</a:t>
            </a:r>
            <a:endParaRPr lang="en-US" sz="4000" dirty="0">
              <a:latin typeface="Century Gothic" panose="020B0502020202020204" pitchFamily="34" charset="0"/>
            </a:endParaRPr>
          </a:p>
          <a:p>
            <a:endParaRPr lang="en-GB" sz="4000" dirty="0">
              <a:latin typeface="Century Gothic" panose="020B0502020202020204" pitchFamily="34" charset="0"/>
            </a:endParaRPr>
          </a:p>
        </p:txBody>
      </p:sp>
    </p:spTree>
    <p:extLst>
      <p:ext uri="{BB962C8B-B14F-4D97-AF65-F5344CB8AC3E}">
        <p14:creationId xmlns:p14="http://schemas.microsoft.com/office/powerpoint/2010/main" val="19000291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EYFS Statutory Educational Programme 2021</a:t>
            </a:r>
            <a:endParaRPr lang="en-GB" dirty="0"/>
          </a:p>
        </p:txBody>
      </p:sp>
      <p:sp>
        <p:nvSpPr>
          <p:cNvPr id="3" name="Content Placeholder 2"/>
          <p:cNvSpPr>
            <a:spLocks noGrp="1"/>
          </p:cNvSpPr>
          <p:nvPr>
            <p:ph idx="1"/>
          </p:nvPr>
        </p:nvSpPr>
        <p:spPr/>
        <p:txBody>
          <a:bodyPr/>
          <a:lstStyle/>
          <a:p>
            <a:pPr marL="0" indent="0">
              <a:buNone/>
            </a:pPr>
            <a:r>
              <a:rPr lang="en-GB" dirty="0" smtClean="0"/>
              <a:t>EYFS Statutory Educational Programme: The development of children’s spoken language </a:t>
            </a:r>
            <a:r>
              <a:rPr lang="en-GB" dirty="0" smtClean="0">
                <a:solidFill>
                  <a:srgbClr val="FF0000"/>
                </a:solidFill>
              </a:rPr>
              <a:t>underpins</a:t>
            </a:r>
            <a:r>
              <a:rPr lang="en-GB" dirty="0" smtClean="0"/>
              <a:t> all seven areas of learning and development. </a:t>
            </a:r>
          </a:p>
          <a:p>
            <a:pPr marL="0" indent="0">
              <a:buNone/>
            </a:pPr>
            <a:r>
              <a:rPr lang="en-GB" dirty="0" smtClean="0"/>
              <a:t>Children’s back-and-forth interactions from an early age form the foundations for language and </a:t>
            </a:r>
            <a:r>
              <a:rPr lang="en-GB" dirty="0" smtClean="0">
                <a:solidFill>
                  <a:srgbClr val="FF0000"/>
                </a:solidFill>
              </a:rPr>
              <a:t>cognitive development</a:t>
            </a:r>
            <a:r>
              <a:rPr lang="en-GB" dirty="0" smtClean="0"/>
              <a:t>. </a:t>
            </a:r>
          </a:p>
          <a:p>
            <a:pPr marL="0" indent="0">
              <a:buNone/>
            </a:pPr>
            <a:r>
              <a:rPr lang="en-GB" dirty="0" smtClean="0"/>
              <a:t>The number and quality of the conversations they have with adults and peers throughout the day in a language-rich environment is crucial. </a:t>
            </a:r>
            <a:endParaRPr lang="en-GB" dirty="0"/>
          </a:p>
        </p:txBody>
      </p:sp>
    </p:spTree>
    <p:extLst>
      <p:ext uri="{BB962C8B-B14F-4D97-AF65-F5344CB8AC3E}">
        <p14:creationId xmlns:p14="http://schemas.microsoft.com/office/powerpoint/2010/main" val="1178614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at age 3-4 years</a:t>
            </a:r>
            <a:endParaRPr lang="en-GB" dirty="0"/>
          </a:p>
        </p:txBody>
      </p:sp>
      <p:sp>
        <p:nvSpPr>
          <p:cNvPr id="3" name="Content Placeholder 2"/>
          <p:cNvSpPr>
            <a:spLocks noGrp="1"/>
          </p:cNvSpPr>
          <p:nvPr>
            <p:ph idx="1"/>
          </p:nvPr>
        </p:nvSpPr>
        <p:spPr/>
        <p:txBody>
          <a:bodyPr>
            <a:normAutofit/>
          </a:bodyPr>
          <a:lstStyle/>
          <a:p>
            <a:r>
              <a:rPr lang="en-GB" dirty="0"/>
              <a:t>Use some of their print and letter knowledge in their early writing. For example: writing a pretend shopping list that starts at the top of the page; writing ‘m’ for mummy. Write some or all of their name</a:t>
            </a:r>
            <a:r>
              <a:rPr lang="en-GB" dirty="0" smtClean="0"/>
              <a:t>.</a:t>
            </a:r>
          </a:p>
          <a:p>
            <a:r>
              <a:rPr lang="en-GB" dirty="0"/>
              <a:t>Write some letters accurately</a:t>
            </a:r>
            <a:r>
              <a:rPr lang="en-GB" dirty="0" smtClean="0"/>
              <a:t>.</a:t>
            </a:r>
          </a:p>
        </p:txBody>
      </p:sp>
    </p:spTree>
    <p:extLst>
      <p:ext uri="{BB962C8B-B14F-4D97-AF65-F5344CB8AC3E}">
        <p14:creationId xmlns:p14="http://schemas.microsoft.com/office/powerpoint/2010/main" val="27498704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this look like?</a:t>
            </a:r>
            <a:endParaRPr lang="en-GB" dirty="0"/>
          </a:p>
        </p:txBody>
      </p:sp>
      <p:sp>
        <p:nvSpPr>
          <p:cNvPr id="3" name="Content Placeholder 2"/>
          <p:cNvSpPr>
            <a:spLocks noGrp="1"/>
          </p:cNvSpPr>
          <p:nvPr>
            <p:ph idx="1"/>
          </p:nvPr>
        </p:nvSpPr>
        <p:spPr>
          <a:xfrm>
            <a:off x="592183" y="1332411"/>
            <a:ext cx="10761617" cy="4844552"/>
          </a:xfrm>
        </p:spPr>
        <p:txBody>
          <a:bodyPr>
            <a:normAutofit fontScale="92500" lnSpcReduction="20000"/>
          </a:bodyPr>
          <a:lstStyle/>
          <a:p>
            <a:pPr marL="0" indent="0">
              <a:buNone/>
            </a:pPr>
            <a:r>
              <a:rPr lang="en-GB" dirty="0" smtClean="0"/>
              <a:t>- Motivate </a:t>
            </a:r>
            <a:r>
              <a:rPr lang="en-GB" dirty="0"/>
              <a:t>children to write by providing opportunities in a wide range of ways. Suggestions: clipboards outdoors, chalks for paving stones, boards and notepads in the home corner. Children enjoy having a range of pencils, crayons, chalks and pens to choose from. Apps on tablets enable children to mix marks, photos and video to express meanings and tell their own stories. Children are also motivated by simple home-made books, different coloured paper and paper decorated with fancy frames</a:t>
            </a:r>
            <a:r>
              <a:rPr lang="en-GB" dirty="0" smtClean="0"/>
              <a:t>.</a:t>
            </a:r>
          </a:p>
          <a:p>
            <a:pPr marL="0" indent="0">
              <a:buNone/>
            </a:pPr>
            <a:r>
              <a:rPr lang="en-GB" dirty="0" smtClean="0"/>
              <a:t>- Help </a:t>
            </a:r>
            <a:r>
              <a:rPr lang="en-GB" dirty="0"/>
              <a:t>children to learn to form their letters accurately. First, they need a wide-ranging programme of physical skills development, inside and outdoors. Include large-muscle co-ordination: whole body, leg, arm and foot. This can be through climbing, swinging, messy play and parachute games, etc. Plan for small muscle co-ordination: hands and fingers. This can be through using scissors, learning to sew, eating with cutlery, using small brushes for painting and pencils for drawing. Children also need to know the language of direction (‘up’, ‘down’, ‘round’, ‘back’, </a:t>
            </a:r>
            <a:r>
              <a:rPr lang="en-GB" dirty="0" err="1"/>
              <a:t>etc</a:t>
            </a:r>
            <a:r>
              <a:rPr lang="en-GB" dirty="0"/>
              <a:t>)</a:t>
            </a:r>
          </a:p>
        </p:txBody>
      </p:sp>
    </p:spTree>
    <p:extLst>
      <p:ext uri="{BB962C8B-B14F-4D97-AF65-F5344CB8AC3E}">
        <p14:creationId xmlns:p14="http://schemas.microsoft.com/office/powerpoint/2010/main" val="8438305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 at age </a:t>
            </a:r>
            <a:r>
              <a:rPr lang="en-GB" dirty="0" smtClean="0"/>
              <a:t>4-5 </a:t>
            </a:r>
            <a:r>
              <a:rPr lang="en-GB" dirty="0"/>
              <a:t>years</a:t>
            </a:r>
          </a:p>
        </p:txBody>
      </p:sp>
      <p:sp>
        <p:nvSpPr>
          <p:cNvPr id="3" name="Content Placeholder 2"/>
          <p:cNvSpPr>
            <a:spLocks noGrp="1"/>
          </p:cNvSpPr>
          <p:nvPr>
            <p:ph idx="1"/>
          </p:nvPr>
        </p:nvSpPr>
        <p:spPr/>
        <p:txBody>
          <a:bodyPr/>
          <a:lstStyle/>
          <a:p>
            <a:r>
              <a:rPr lang="en-GB" dirty="0"/>
              <a:t>Form lower-case and capital letters correctly.</a:t>
            </a:r>
          </a:p>
          <a:p>
            <a:r>
              <a:rPr lang="en-GB" dirty="0"/>
              <a:t>Spell words by identifying the sounds and then writing the sound with letter/s</a:t>
            </a:r>
            <a:r>
              <a:rPr lang="en-GB" dirty="0" smtClean="0"/>
              <a:t>.</a:t>
            </a:r>
          </a:p>
          <a:p>
            <a:r>
              <a:rPr lang="en-GB" dirty="0"/>
              <a:t>Write short sentences with words with known sound-letter correspondences using a capital letter and full stop</a:t>
            </a:r>
            <a:r>
              <a:rPr lang="en-GB" dirty="0" smtClean="0"/>
              <a:t>.</a:t>
            </a:r>
          </a:p>
          <a:p>
            <a:r>
              <a:rPr lang="en-GB" dirty="0"/>
              <a:t>Re-read what they have written to check that it makes sense.</a:t>
            </a:r>
          </a:p>
        </p:txBody>
      </p:sp>
    </p:spTree>
    <p:extLst>
      <p:ext uri="{BB962C8B-B14F-4D97-AF65-F5344CB8AC3E}">
        <p14:creationId xmlns:p14="http://schemas.microsoft.com/office/powerpoint/2010/main" val="9118358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this look like?</a:t>
            </a:r>
            <a:endParaRPr lang="en-GB" dirty="0"/>
          </a:p>
        </p:txBody>
      </p:sp>
      <p:sp>
        <p:nvSpPr>
          <p:cNvPr id="3" name="Content Placeholder 2"/>
          <p:cNvSpPr>
            <a:spLocks noGrp="1"/>
          </p:cNvSpPr>
          <p:nvPr>
            <p:ph idx="1"/>
          </p:nvPr>
        </p:nvSpPr>
        <p:spPr>
          <a:xfrm>
            <a:off x="838200" y="1602377"/>
            <a:ext cx="10515600" cy="4574586"/>
          </a:xfrm>
        </p:spPr>
        <p:txBody>
          <a:bodyPr/>
          <a:lstStyle/>
          <a:p>
            <a:pPr marL="0" indent="0">
              <a:buNone/>
            </a:pPr>
            <a:r>
              <a:rPr lang="en-GB" dirty="0" smtClean="0"/>
              <a:t>-</a:t>
            </a:r>
            <a:r>
              <a:rPr lang="en-GB" dirty="0"/>
              <a:t>Support children to form the complete sentence orally before writing. Help children memorise the sentence before writing by repeatedly saying it aloud. Only ask children to write sentences when they have sufficient knowledge of letter-sound correspondences. Dictate sentences to ensure they contain only the taught sound-letter correspondences</a:t>
            </a:r>
            <a:r>
              <a:rPr lang="en-GB" dirty="0" smtClean="0"/>
              <a:t>.</a:t>
            </a:r>
          </a:p>
          <a:p>
            <a:pPr marL="0" indent="0">
              <a:buNone/>
            </a:pPr>
            <a:r>
              <a:rPr lang="en-GB" dirty="0" smtClean="0"/>
              <a:t>-</a:t>
            </a:r>
            <a:r>
              <a:rPr lang="en-GB" dirty="0"/>
              <a:t>Teach formation as they learn the sounds for each letter using a memorable phrase, encouraging an effective pen grip. When forming letters, the starting point and direction are more important at this stage than the size or position of the letter on a line.</a:t>
            </a:r>
          </a:p>
        </p:txBody>
      </p:sp>
    </p:spTree>
    <p:extLst>
      <p:ext uri="{BB962C8B-B14F-4D97-AF65-F5344CB8AC3E}">
        <p14:creationId xmlns:p14="http://schemas.microsoft.com/office/powerpoint/2010/main" val="41204230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Early Learning Goal – End of year</a:t>
            </a:r>
            <a:endParaRPr lang="en-GB" dirty="0"/>
          </a:p>
        </p:txBody>
      </p:sp>
      <p:sp>
        <p:nvSpPr>
          <p:cNvPr id="3" name="Content Placeholder 2"/>
          <p:cNvSpPr>
            <a:spLocks noGrp="1"/>
          </p:cNvSpPr>
          <p:nvPr>
            <p:ph idx="1"/>
          </p:nvPr>
        </p:nvSpPr>
        <p:spPr/>
        <p:txBody>
          <a:bodyPr/>
          <a:lstStyle/>
          <a:p>
            <a:pPr marL="0" indent="0">
              <a:buNone/>
            </a:pPr>
            <a:r>
              <a:rPr lang="en-GB" dirty="0"/>
              <a:t>Children at the expected level </a:t>
            </a:r>
            <a:r>
              <a:rPr lang="en-GB" dirty="0" smtClean="0"/>
              <a:t>will-</a:t>
            </a:r>
          </a:p>
          <a:p>
            <a:pPr marL="0" indent="0">
              <a:buNone/>
            </a:pPr>
            <a:endParaRPr lang="en-GB" dirty="0"/>
          </a:p>
          <a:p>
            <a:r>
              <a:rPr lang="en-GB" dirty="0"/>
              <a:t>Write recognisable letters, most of which are correctly formed;</a:t>
            </a:r>
          </a:p>
          <a:p>
            <a:r>
              <a:rPr lang="en-GB" dirty="0"/>
              <a:t>Spell words by identifying sounds in them and representing the sounds with a letter or letters;</a:t>
            </a:r>
          </a:p>
          <a:p>
            <a:r>
              <a:rPr lang="en-GB" dirty="0"/>
              <a:t>Write simple phrases and sentences that can be read by others</a:t>
            </a:r>
          </a:p>
          <a:p>
            <a:endParaRPr lang="en-GB" dirty="0"/>
          </a:p>
        </p:txBody>
      </p:sp>
    </p:spTree>
    <p:extLst>
      <p:ext uri="{BB962C8B-B14F-4D97-AF65-F5344CB8AC3E}">
        <p14:creationId xmlns:p14="http://schemas.microsoft.com/office/powerpoint/2010/main" val="9742815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this look like?</a:t>
            </a:r>
            <a:endParaRPr lang="en-GB" dirty="0"/>
          </a:p>
        </p:txBody>
      </p:sp>
      <p:sp>
        <p:nvSpPr>
          <p:cNvPr id="3" name="Content Placeholder 2"/>
          <p:cNvSpPr>
            <a:spLocks noGrp="1"/>
          </p:cNvSpPr>
          <p:nvPr>
            <p:ph idx="1"/>
          </p:nvPr>
        </p:nvSpPr>
        <p:spPr/>
        <p:txBody>
          <a:bodyPr/>
          <a:lstStyle/>
          <a:p>
            <a:pPr>
              <a:buFontTx/>
              <a:buChar char="-"/>
            </a:pPr>
            <a:r>
              <a:rPr lang="en-GB" dirty="0" smtClean="0"/>
              <a:t>The child can write independently </a:t>
            </a:r>
          </a:p>
          <a:p>
            <a:pPr>
              <a:buFontTx/>
              <a:buChar char="-"/>
            </a:pPr>
            <a:r>
              <a:rPr lang="en-GB" dirty="0" smtClean="0"/>
              <a:t>They used phonics but can spell some words (Tricky words)</a:t>
            </a:r>
          </a:p>
          <a:p>
            <a:pPr>
              <a:buFontTx/>
              <a:buChar char="-"/>
            </a:pPr>
            <a:r>
              <a:rPr lang="en-GB" dirty="0" smtClean="0"/>
              <a:t>Child does not need adults to dictate what they need to write</a:t>
            </a:r>
          </a:p>
          <a:p>
            <a:pPr>
              <a:buFontTx/>
              <a:buChar char="-"/>
            </a:pPr>
            <a:r>
              <a:rPr lang="en-GB" dirty="0" smtClean="0"/>
              <a:t>You can read what has been written and the child can read back what they have been writing. </a:t>
            </a:r>
            <a:endParaRPr lang="en-GB" dirty="0"/>
          </a:p>
        </p:txBody>
      </p:sp>
    </p:spTree>
    <p:extLst>
      <p:ext uri="{BB962C8B-B14F-4D97-AF65-F5344CB8AC3E}">
        <p14:creationId xmlns:p14="http://schemas.microsoft.com/office/powerpoint/2010/main" val="8192902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15622" t="10636" r="40173" b="5062"/>
          <a:stretch/>
        </p:blipFill>
        <p:spPr bwMode="auto">
          <a:xfrm>
            <a:off x="1358536" y="531223"/>
            <a:ext cx="8961121" cy="584345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637671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14846" t="11622" r="34855" b="5061"/>
          <a:stretch/>
        </p:blipFill>
        <p:spPr bwMode="auto">
          <a:xfrm>
            <a:off x="2595154" y="452847"/>
            <a:ext cx="6514012" cy="604374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790509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Impact writing development? </a:t>
            </a:r>
            <a:endParaRPr lang="en-GB" dirty="0"/>
          </a:p>
        </p:txBody>
      </p:sp>
      <p:sp>
        <p:nvSpPr>
          <p:cNvPr id="3" name="Content Placeholder 2"/>
          <p:cNvSpPr>
            <a:spLocks noGrp="1"/>
          </p:cNvSpPr>
          <p:nvPr>
            <p:ph idx="1"/>
          </p:nvPr>
        </p:nvSpPr>
        <p:spPr/>
        <p:txBody>
          <a:bodyPr>
            <a:normAutofit/>
          </a:bodyPr>
          <a:lstStyle/>
          <a:p>
            <a:r>
              <a:rPr lang="en-GB" sz="4800" dirty="0" smtClean="0">
                <a:solidFill>
                  <a:srgbClr val="FF0000"/>
                </a:solidFill>
              </a:rPr>
              <a:t>Phonics </a:t>
            </a:r>
          </a:p>
          <a:p>
            <a:r>
              <a:rPr lang="en-GB" sz="4800" dirty="0" smtClean="0">
                <a:solidFill>
                  <a:srgbClr val="FF0000"/>
                </a:solidFill>
              </a:rPr>
              <a:t>Speaking and listening </a:t>
            </a:r>
          </a:p>
          <a:p>
            <a:r>
              <a:rPr lang="en-GB" sz="4800" dirty="0" smtClean="0">
                <a:solidFill>
                  <a:srgbClr val="FF0000"/>
                </a:solidFill>
              </a:rPr>
              <a:t>Physical development (fine motor and gross motor skills)</a:t>
            </a:r>
            <a:endParaRPr lang="en-GB" sz="4800" dirty="0">
              <a:solidFill>
                <a:srgbClr val="FF0000"/>
              </a:solidFill>
            </a:endParaRPr>
          </a:p>
        </p:txBody>
      </p:sp>
    </p:spTree>
    <p:extLst>
      <p:ext uri="{BB962C8B-B14F-4D97-AF65-F5344CB8AC3E}">
        <p14:creationId xmlns:p14="http://schemas.microsoft.com/office/powerpoint/2010/main" val="2260259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5">
            <a:extLst>
              <a:ext uri="{FF2B5EF4-FFF2-40B4-BE49-F238E27FC236}">
                <a16:creationId xmlns:a16="http://schemas.microsoft.com/office/drawing/2014/main" id="{7E83E619-51D1-C540-77D1-F3D36C1D208B}"/>
              </a:ext>
            </a:extLst>
          </p:cNvPr>
          <p:cNvGraphicFramePr>
            <a:graphicFrameLocks noGrp="1" noChangeAspect="1"/>
          </p:cNvGraphicFramePr>
          <p:nvPr>
            <p:ph idx="1"/>
            <p:extLst>
              <p:ext uri="{D42A27DB-BD31-4B8C-83A1-F6EECF244321}">
                <p14:modId xmlns:p14="http://schemas.microsoft.com/office/powerpoint/2010/main" val="3378148437"/>
              </p:ext>
            </p:extLst>
          </p:nvPr>
        </p:nvGraphicFramePr>
        <p:xfrm>
          <a:off x="1550126" y="427223"/>
          <a:ext cx="8856617" cy="6266950"/>
        </p:xfrm>
        <a:graphic>
          <a:graphicData uri="http://schemas.openxmlformats.org/presentationml/2006/ole">
            <mc:AlternateContent xmlns:mc="http://schemas.openxmlformats.org/markup-compatibility/2006">
              <mc:Choice xmlns:v="urn:schemas-microsoft-com:vml" Requires="v">
                <p:oleObj spid="_x0000_s2055" name="Photo Editor Photo" r:id="rId3" imgW="35209524" imgH="24914286" progId="MSPhotoEd.3">
                  <p:embed/>
                </p:oleObj>
              </mc:Choice>
              <mc:Fallback>
                <p:oleObj name="Photo Editor Photo" r:id="rId3" imgW="35209524" imgH="24914286" progId="MSPhotoEd.3">
                  <p:embed/>
                  <p:pic>
                    <p:nvPicPr>
                      <p:cNvPr id="2" name="Object 5">
                        <a:extLst>
                          <a:ext uri="{FF2B5EF4-FFF2-40B4-BE49-F238E27FC236}">
                            <a16:creationId xmlns:a16="http://schemas.microsoft.com/office/drawing/2014/main" id="{7E83E619-51D1-C540-77D1-F3D36C1D20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0126" y="427223"/>
                        <a:ext cx="8856617" cy="626695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7018514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Psychical Development </a:t>
            </a:r>
            <a:endParaRPr lang="en-GB" dirty="0"/>
          </a:p>
        </p:txBody>
      </p:sp>
      <p:pic>
        <p:nvPicPr>
          <p:cNvPr id="4" name="Picture 3"/>
          <p:cNvPicPr/>
          <p:nvPr/>
        </p:nvPicPr>
        <p:blipFill rotWithShape="1">
          <a:blip r:embed="rId2"/>
          <a:srcRect l="17948" t="15954" r="54243" b="34410"/>
          <a:stretch/>
        </p:blipFill>
        <p:spPr bwMode="auto">
          <a:xfrm>
            <a:off x="3508193" y="1511480"/>
            <a:ext cx="5175613" cy="486319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77094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2269" t="20288" r="54797" b="38152"/>
          <a:stretch/>
        </p:blipFill>
        <p:spPr bwMode="auto">
          <a:xfrm>
            <a:off x="1750423" y="261258"/>
            <a:ext cx="7802880" cy="600020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342821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a:t>
            </a:r>
            <a:endParaRPr lang="en-GB" dirty="0"/>
          </a:p>
        </p:txBody>
      </p:sp>
      <p:sp>
        <p:nvSpPr>
          <p:cNvPr id="3" name="Content Placeholder 2"/>
          <p:cNvSpPr>
            <a:spLocks noGrp="1"/>
          </p:cNvSpPr>
          <p:nvPr>
            <p:ph idx="1"/>
          </p:nvPr>
        </p:nvSpPr>
        <p:spPr>
          <a:xfrm>
            <a:off x="838200" y="1759131"/>
            <a:ext cx="10515600" cy="4005943"/>
          </a:xfrm>
        </p:spPr>
        <p:txBody>
          <a:bodyPr/>
          <a:lstStyle/>
          <a:p>
            <a:r>
              <a:rPr lang="en-GB" sz="4400" dirty="0" smtClean="0"/>
              <a:t>They learn formation </a:t>
            </a:r>
          </a:p>
          <a:p>
            <a:r>
              <a:rPr lang="en-GB" sz="4400" dirty="0" smtClean="0"/>
              <a:t>Sounds and what sounds letters make </a:t>
            </a:r>
          </a:p>
          <a:p>
            <a:r>
              <a:rPr lang="en-GB" sz="4400" dirty="0" smtClean="0"/>
              <a:t>Tricky words to spell</a:t>
            </a:r>
          </a:p>
          <a:p>
            <a:r>
              <a:rPr lang="en-GB" sz="4400" dirty="0" smtClean="0"/>
              <a:t>20 minutes per day </a:t>
            </a:r>
          </a:p>
          <a:p>
            <a:endParaRPr lang="en-GB" dirty="0"/>
          </a:p>
        </p:txBody>
      </p:sp>
    </p:spTree>
    <p:extLst>
      <p:ext uri="{BB962C8B-B14F-4D97-AF65-F5344CB8AC3E}">
        <p14:creationId xmlns:p14="http://schemas.microsoft.com/office/powerpoint/2010/main" val="38453945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Help at home</a:t>
            </a:r>
            <a:endParaRPr lang="en-GB" dirty="0"/>
          </a:p>
        </p:txBody>
      </p:sp>
      <p:sp>
        <p:nvSpPr>
          <p:cNvPr id="3" name="Content Placeholder 2"/>
          <p:cNvSpPr>
            <a:spLocks noGrp="1"/>
          </p:cNvSpPr>
          <p:nvPr>
            <p:ph idx="1"/>
          </p:nvPr>
        </p:nvSpPr>
        <p:spPr/>
        <p:txBody>
          <a:bodyPr/>
          <a:lstStyle/>
          <a:p>
            <a:r>
              <a:rPr lang="en-GB" dirty="0" smtClean="0"/>
              <a:t>Giving children time to write and encourage use of phonics </a:t>
            </a:r>
          </a:p>
          <a:p>
            <a:r>
              <a:rPr lang="en-GB" dirty="0" smtClean="0"/>
              <a:t>Give them time to think of sentences </a:t>
            </a:r>
          </a:p>
          <a:p>
            <a:r>
              <a:rPr lang="en-GB" dirty="0" smtClean="0"/>
              <a:t>Let them write about what they like </a:t>
            </a:r>
          </a:p>
          <a:p>
            <a:r>
              <a:rPr lang="en-GB" dirty="0" smtClean="0"/>
              <a:t>Fun!!</a:t>
            </a:r>
          </a:p>
          <a:p>
            <a:r>
              <a:rPr lang="en-GB" dirty="0" smtClean="0"/>
              <a:t>Let them see you write at home</a:t>
            </a:r>
          </a:p>
          <a:p>
            <a:r>
              <a:rPr lang="en-GB" dirty="0" smtClean="0"/>
              <a:t>Letter formation</a:t>
            </a:r>
          </a:p>
          <a:p>
            <a:pPr marL="0" indent="0">
              <a:buNone/>
            </a:pPr>
            <a:endParaRPr lang="en-GB" dirty="0"/>
          </a:p>
        </p:txBody>
      </p:sp>
    </p:spTree>
    <p:extLst>
      <p:ext uri="{BB962C8B-B14F-4D97-AF65-F5344CB8AC3E}">
        <p14:creationId xmlns:p14="http://schemas.microsoft.com/office/powerpoint/2010/main" val="14153671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Activities on tables</a:t>
            </a:r>
            <a:endParaRPr lang="en-GB" dirty="0"/>
          </a:p>
        </p:txBody>
      </p:sp>
      <p:sp>
        <p:nvSpPr>
          <p:cNvPr id="3" name="Content Placeholder 2"/>
          <p:cNvSpPr>
            <a:spLocks noGrp="1"/>
          </p:cNvSpPr>
          <p:nvPr>
            <p:ph idx="1"/>
          </p:nvPr>
        </p:nvSpPr>
        <p:spPr/>
        <p:txBody>
          <a:bodyPr/>
          <a:lstStyle/>
          <a:p>
            <a:r>
              <a:rPr lang="en-GB" dirty="0" smtClean="0"/>
              <a:t>Feel free to try the activities with your children</a:t>
            </a:r>
          </a:p>
          <a:p>
            <a:r>
              <a:rPr lang="en-GB" dirty="0" smtClean="0"/>
              <a:t>We will be walking around modelling how to use them and feel free to talk to us and ask any questions you may have. </a:t>
            </a:r>
          </a:p>
          <a:p>
            <a:pPr marL="0" indent="0">
              <a:buNone/>
            </a:pPr>
            <a:endParaRPr lang="en-GB" dirty="0"/>
          </a:p>
        </p:txBody>
      </p:sp>
    </p:spTree>
    <p:extLst>
      <p:ext uri="{BB962C8B-B14F-4D97-AF65-F5344CB8AC3E}">
        <p14:creationId xmlns:p14="http://schemas.microsoft.com/office/powerpoint/2010/main" val="12107584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280</TotalTime>
  <Words>726</Words>
  <Application>Microsoft Office PowerPoint</Application>
  <PresentationFormat>Widescreen</PresentationFormat>
  <Paragraphs>51</Paragraphs>
  <Slides>17</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3" baseType="lpstr">
      <vt:lpstr>Arial</vt:lpstr>
      <vt:lpstr>Calibri</vt:lpstr>
      <vt:lpstr>Calibri Light</vt:lpstr>
      <vt:lpstr>Century Gothic</vt:lpstr>
      <vt:lpstr>Office Theme</vt:lpstr>
      <vt:lpstr>Photo Editor Photo</vt:lpstr>
      <vt:lpstr>PowerPoint Presentation</vt:lpstr>
      <vt:lpstr>EYFS Statutory Educational Programme 2021</vt:lpstr>
      <vt:lpstr>Writing at age 3-4 years</vt:lpstr>
      <vt:lpstr>What does this look like?</vt:lpstr>
      <vt:lpstr>Writing at age 4-5 years</vt:lpstr>
      <vt:lpstr>What does this look like?</vt:lpstr>
      <vt:lpstr>Early Learning Goal – End of year</vt:lpstr>
      <vt:lpstr>What does this look like?</vt:lpstr>
      <vt:lpstr>PowerPoint Presentation</vt:lpstr>
      <vt:lpstr>PowerPoint Presentation</vt:lpstr>
      <vt:lpstr>What can Impact writing development? </vt:lpstr>
      <vt:lpstr>PowerPoint Presentation</vt:lpstr>
      <vt:lpstr>Psychical Development </vt:lpstr>
      <vt:lpstr>PowerPoint Presentation</vt:lpstr>
      <vt:lpstr>Phonics </vt:lpstr>
      <vt:lpstr>Help at home</vt:lpstr>
      <vt:lpstr>Activities on tables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Janagil</dc:creator>
  <cp:lastModifiedBy>K Janagil</cp:lastModifiedBy>
  <cp:revision>14</cp:revision>
  <dcterms:created xsi:type="dcterms:W3CDTF">2022-11-24T10:39:24Z</dcterms:created>
  <dcterms:modified xsi:type="dcterms:W3CDTF">2023-01-16T11:11:37Z</dcterms:modified>
</cp:coreProperties>
</file>