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73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4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png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99898E-55C8-435B-B151-C7F4625DA3FF}" type="datetimeFigureOut">
              <a:rPr lang="en-GB" smtClean="0"/>
              <a:t>24/11/2022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3E0296-B35B-488C-ACE0-577F86DF08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03688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99898E-55C8-435B-B151-C7F4625DA3FF}" type="datetimeFigureOut">
              <a:rPr lang="en-GB" smtClean="0"/>
              <a:t>24/11/2022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3E0296-B35B-488C-ACE0-577F86DF08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75649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99898E-55C8-435B-B151-C7F4625DA3FF}" type="datetimeFigureOut">
              <a:rPr lang="en-GB" smtClean="0"/>
              <a:t>24/11/2022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3E0296-B35B-488C-ACE0-577F86DF08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60202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99898E-55C8-435B-B151-C7F4625DA3FF}" type="datetimeFigureOut">
              <a:rPr lang="en-GB" smtClean="0"/>
              <a:t>24/11/2022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3E0296-B35B-488C-ACE0-577F86DF08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4369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99898E-55C8-435B-B151-C7F4625DA3FF}" type="datetimeFigureOut">
              <a:rPr lang="en-GB" smtClean="0"/>
              <a:t>24/11/2022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3E0296-B35B-488C-ACE0-577F86DF08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44227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99898E-55C8-435B-B151-C7F4625DA3FF}" type="datetimeFigureOut">
              <a:rPr lang="en-GB" smtClean="0"/>
              <a:t>24/11/2022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3E0296-B35B-488C-ACE0-577F86DF08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73608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99898E-55C8-435B-B151-C7F4625DA3FF}" type="datetimeFigureOut">
              <a:rPr lang="en-GB" smtClean="0"/>
              <a:t>24/11/2022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3E0296-B35B-488C-ACE0-577F86DF08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29590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99898E-55C8-435B-B151-C7F4625DA3FF}" type="datetimeFigureOut">
              <a:rPr lang="en-GB" smtClean="0"/>
              <a:t>24/11/2022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3E0296-B35B-488C-ACE0-577F86DF08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00913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99898E-55C8-435B-B151-C7F4625DA3FF}" type="datetimeFigureOut">
              <a:rPr lang="en-GB" smtClean="0"/>
              <a:t>24/11/2022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3E0296-B35B-488C-ACE0-577F86DF08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20379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99898E-55C8-435B-B151-C7F4625DA3FF}" type="datetimeFigureOut">
              <a:rPr lang="en-GB" smtClean="0"/>
              <a:t>24/11/2022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3E0296-B35B-488C-ACE0-577F86DF08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96599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99898E-55C8-435B-B151-C7F4625DA3FF}" type="datetimeFigureOut">
              <a:rPr lang="en-GB" smtClean="0"/>
              <a:t>24/11/2022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3E0296-B35B-488C-ACE0-577F86DF08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39867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99898E-55C8-435B-B151-C7F4625DA3FF}" type="datetimeFigureOut">
              <a:rPr lang="en-GB" smtClean="0"/>
              <a:t>24/11/2022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3E0296-B35B-488C-ACE0-577F86DF08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78724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bbc.co.uk/tiny-happy-people/enjoy-storytime/zbkc47h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hs.uk/start4life/baby/learning-to-talk/3-to-5-years/" TargetMode="External"/><Relationship Id="rId2" Type="http://schemas.openxmlformats.org/officeDocument/2006/relationships/hyperlink" Target="http://www.literacytrust.org.uk/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bbc.co.uk/tiny-happy-people" TargetMode="Externa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nelsonh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714" y="165462"/>
            <a:ext cx="11878491" cy="31881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966652" y="3553097"/>
            <a:ext cx="10781211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 smtClean="0">
                <a:solidFill>
                  <a:srgbClr val="C00000"/>
                </a:solidFill>
                <a:latin typeface="Century Gothic" panose="020B0502020202020204" pitchFamily="34" charset="0"/>
              </a:rPr>
              <a:t>Supporting communication</a:t>
            </a:r>
          </a:p>
          <a:p>
            <a:pPr algn="ctr"/>
            <a:endParaRPr lang="en-US" sz="4000" dirty="0" smtClean="0">
              <a:solidFill>
                <a:srgbClr val="C00000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altLang="en-US" sz="4000" dirty="0" smtClean="0">
                <a:latin typeface="Century Gothic" panose="020B0502020202020204" pitchFamily="34" charset="0"/>
              </a:rPr>
              <a:t>Flourish speech and language therapy</a:t>
            </a:r>
          </a:p>
          <a:p>
            <a:pPr algn="ctr"/>
            <a:r>
              <a:rPr lang="en-US" sz="4000" dirty="0" smtClean="0">
                <a:latin typeface="Century Gothic" panose="020B0502020202020204" pitchFamily="34" charset="0"/>
              </a:rPr>
              <a:t>Miss Janagil </a:t>
            </a:r>
            <a:endParaRPr lang="en-US" sz="4000" dirty="0">
              <a:latin typeface="Century Gothic" panose="020B0502020202020204" pitchFamily="34" charset="0"/>
            </a:endParaRPr>
          </a:p>
          <a:p>
            <a:endParaRPr lang="en-GB" sz="4000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0029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EYFS Statutory Educational Programme 2021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EYFS Statutory Educational Programme: The development of children’s spoken language </a:t>
            </a:r>
            <a:r>
              <a:rPr lang="en-GB" dirty="0" smtClean="0">
                <a:solidFill>
                  <a:srgbClr val="FF0000"/>
                </a:solidFill>
              </a:rPr>
              <a:t>underpins</a:t>
            </a:r>
            <a:r>
              <a:rPr lang="en-GB" dirty="0" smtClean="0"/>
              <a:t> all seven areas of learning and development. </a:t>
            </a:r>
          </a:p>
          <a:p>
            <a:pPr marL="0" indent="0">
              <a:buNone/>
            </a:pPr>
            <a:r>
              <a:rPr lang="en-GB" dirty="0" smtClean="0"/>
              <a:t>Children’s back-and-forth interactions from an early age form the foundations for language and </a:t>
            </a:r>
            <a:r>
              <a:rPr lang="en-GB" dirty="0" smtClean="0">
                <a:solidFill>
                  <a:srgbClr val="FF0000"/>
                </a:solidFill>
              </a:rPr>
              <a:t>cognitive development</a:t>
            </a:r>
            <a:r>
              <a:rPr lang="en-GB" dirty="0" smtClean="0"/>
              <a:t>. </a:t>
            </a:r>
          </a:p>
          <a:p>
            <a:pPr marL="0" indent="0">
              <a:buNone/>
            </a:pPr>
            <a:r>
              <a:rPr lang="en-GB" dirty="0" smtClean="0"/>
              <a:t>The number and quality of the conversations they have with adults and peers throughout the day in a language-rich environment is crucial.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7861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English as an additional language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Speaking more than one language has lots of advantages for children. </a:t>
            </a:r>
          </a:p>
          <a:p>
            <a:r>
              <a:rPr lang="en-GB" dirty="0" smtClean="0"/>
              <a:t>It is the norm in many countries around the world. </a:t>
            </a:r>
          </a:p>
          <a:p>
            <a:r>
              <a:rPr lang="en-GB" dirty="0" smtClean="0"/>
              <a:t>Children will learn English from a strong foundation in their home language. </a:t>
            </a:r>
          </a:p>
          <a:p>
            <a:r>
              <a:rPr lang="en-GB" dirty="0" smtClean="0"/>
              <a:t>We encourage you to use your home language for linguistic as well as cultural reasons. </a:t>
            </a:r>
          </a:p>
          <a:p>
            <a:r>
              <a:rPr lang="en-GB" dirty="0" smtClean="0"/>
              <a:t>Children learning English will typically go through a quiet phase when they do not say very much and may then use words in both languages in the same sentence.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49870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we can do at home &amp; school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We encourage independence </a:t>
            </a:r>
          </a:p>
          <a:p>
            <a:r>
              <a:rPr lang="en-GB" dirty="0" smtClean="0"/>
              <a:t>Language rich environment where we encourage children to use their voice.</a:t>
            </a:r>
          </a:p>
          <a:p>
            <a:r>
              <a:rPr lang="en-GB" dirty="0" smtClean="0"/>
              <a:t>We give them time to respond and think about what they are saying.</a:t>
            </a:r>
          </a:p>
          <a:p>
            <a:r>
              <a:rPr lang="en-GB" dirty="0" smtClean="0"/>
              <a:t>We model language – Give them the answers!!</a:t>
            </a:r>
          </a:p>
          <a:p>
            <a:r>
              <a:rPr lang="en-GB" dirty="0" smtClean="0"/>
              <a:t>We promote activities that are just about language, talking, playing, having conversations.</a:t>
            </a:r>
          </a:p>
          <a:p>
            <a:r>
              <a:rPr lang="en-GB" dirty="0" smtClean="0"/>
              <a:t>We talk to parents about how they communicate with you at home.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11835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\\NELSON-vCSVR1\Users\Staff\KJanagil\My Pictures\Home Corner.pn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31"/>
          <a:stretch/>
        </p:blipFill>
        <p:spPr bwMode="auto">
          <a:xfrm>
            <a:off x="3840001" y="3814351"/>
            <a:ext cx="4067537" cy="254400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Picture 5" descr="C:\Users\hannah.NELSON.011\Downloads\IMG_0300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800121">
            <a:off x="7321336" y="525580"/>
            <a:ext cx="4383691" cy="27551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6" descr="C:\Users\kjanagil\AppData\Local\Microsoft\Windows\INetCache\Content.Word\IMG_2087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66142" flipV="1">
            <a:off x="326311" y="368550"/>
            <a:ext cx="3620363" cy="2680109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TextBox 7"/>
          <p:cNvSpPr txBox="1"/>
          <p:nvPr/>
        </p:nvSpPr>
        <p:spPr>
          <a:xfrm rot="20494574">
            <a:off x="549622" y="3152632"/>
            <a:ext cx="264740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/>
              <a:t>Imaginative play </a:t>
            </a:r>
            <a:endParaRPr lang="en-GB" sz="4000" dirty="0"/>
          </a:p>
        </p:txBody>
      </p:sp>
      <p:sp>
        <p:nvSpPr>
          <p:cNvPr id="9" name="TextBox 8"/>
          <p:cNvSpPr txBox="1"/>
          <p:nvPr/>
        </p:nvSpPr>
        <p:spPr>
          <a:xfrm rot="20836226">
            <a:off x="8270512" y="3782403"/>
            <a:ext cx="3152503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 smtClean="0"/>
              <a:t>Creative tasks! With adults and children to help conversational skills. </a:t>
            </a:r>
            <a:endParaRPr lang="en-GB" sz="32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4100950" y="531223"/>
            <a:ext cx="324037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/>
              <a:t>Everyday tasks – like helping to cook, reading books, talking about what they are watching on TV.</a:t>
            </a:r>
            <a:endParaRPr lang="en-GB" sz="2400" dirty="0"/>
          </a:p>
        </p:txBody>
      </p:sp>
      <p:sp>
        <p:nvSpPr>
          <p:cNvPr id="11" name="TextBox 10"/>
          <p:cNvSpPr txBox="1"/>
          <p:nvPr/>
        </p:nvSpPr>
        <p:spPr>
          <a:xfrm>
            <a:off x="408336" y="5059676"/>
            <a:ext cx="313722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solidFill>
                  <a:srgbClr val="FF0000"/>
                </a:solidFill>
              </a:rPr>
              <a:t>Limit time on I-pads as this is 1-way (15-30 minutes per day)</a:t>
            </a:r>
            <a:endParaRPr lang="en-GB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2524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does this look like?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>
                <a:hlinkClick r:id="rId2"/>
              </a:rPr>
              <a:t>Enjoy </a:t>
            </a:r>
            <a:r>
              <a:rPr lang="en-GB" dirty="0" err="1" smtClean="0">
                <a:hlinkClick r:id="rId2"/>
              </a:rPr>
              <a:t>storytime</a:t>
            </a:r>
            <a:r>
              <a:rPr lang="en-GB" dirty="0" smtClean="0">
                <a:hlinkClick r:id="rId2"/>
              </a:rPr>
              <a:t> - BBC Tiny Happy People</a:t>
            </a:r>
            <a:endParaRPr lang="en-GB" dirty="0" smtClean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438305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Observation Checkpoints – 4 years old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en-GB" dirty="0" smtClean="0"/>
              <a:t>Around the age of 4, is the child using sentences of four to six word</a:t>
            </a:r>
          </a:p>
          <a:p>
            <a:pPr marL="0" indent="0">
              <a:buNone/>
            </a:pPr>
            <a:r>
              <a:rPr lang="en-GB" dirty="0" smtClean="0"/>
              <a:t>“I want to play with cars” or</a:t>
            </a:r>
            <a:r>
              <a:rPr lang="en-GB" dirty="0"/>
              <a:t> </a:t>
            </a:r>
            <a:r>
              <a:rPr lang="en-GB" dirty="0" smtClean="0"/>
              <a:t>“What’s that thing called?” </a:t>
            </a:r>
            <a:endParaRPr lang="en-GB" dirty="0"/>
          </a:p>
          <a:p>
            <a:pPr marL="0" indent="0">
              <a:buNone/>
            </a:pPr>
            <a:r>
              <a:rPr lang="en-GB" dirty="0" smtClean="0"/>
              <a:t>- Can the child use sentences joined up with words like ‘because’, ‘or’, ‘and’? For example: “I like ice cream because it makes my tongue shiver”. </a:t>
            </a:r>
          </a:p>
          <a:p>
            <a:pPr>
              <a:buFontTx/>
              <a:buChar char="-"/>
            </a:pPr>
            <a:r>
              <a:rPr lang="en-GB" dirty="0" smtClean="0"/>
              <a:t>Is the child using the future and past tense: “I am going to the park” and “I went to the shop”? Can the child answer simple ‘why’ questions?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273517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we do if we need to support children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We have a language screener in school called </a:t>
            </a:r>
            <a:r>
              <a:rPr lang="en-GB" dirty="0" err="1" smtClean="0"/>
              <a:t>Wellcomm</a:t>
            </a:r>
            <a:r>
              <a:rPr lang="en-GB" dirty="0" smtClean="0"/>
              <a:t> and do interventions to help support the children. </a:t>
            </a:r>
          </a:p>
          <a:p>
            <a:endParaRPr lang="en-GB" dirty="0" smtClean="0"/>
          </a:p>
          <a:p>
            <a:r>
              <a:rPr lang="en-GB" dirty="0" smtClean="0"/>
              <a:t>We talk to parents and find out how they communicate with you? If you have any concerns at home the class teacher may recommend some things you can do at home. </a:t>
            </a:r>
          </a:p>
          <a:p>
            <a:endParaRPr lang="en-GB" dirty="0" smtClean="0"/>
          </a:p>
          <a:p>
            <a:r>
              <a:rPr lang="en-GB" dirty="0" smtClean="0">
                <a:solidFill>
                  <a:srgbClr val="FF0000"/>
                </a:solidFill>
              </a:rPr>
              <a:t>We may refer to speech and language therapist in school with your consent (SALT)</a:t>
            </a:r>
            <a:endParaRPr lang="en-GB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025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5">
            <a:extLst>
              <a:ext uri="{FF2B5EF4-FFF2-40B4-BE49-F238E27FC236}">
                <a16:creationId xmlns:a16="http://schemas.microsoft.com/office/drawing/2014/main" id="{7E83E619-51D1-C540-77D1-F3D36C1D208B}"/>
              </a:ext>
            </a:extLst>
          </p:cNvPr>
          <p:cNvGraphicFramePr>
            <a:graphicFrameLocks noGrp="1" noChangeAspect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78148437"/>
              </p:ext>
            </p:extLst>
          </p:nvPr>
        </p:nvGraphicFramePr>
        <p:xfrm>
          <a:off x="1550126" y="427223"/>
          <a:ext cx="8856617" cy="6266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1" name="Photo Editor Photo" r:id="rId3" imgW="35209524" imgH="24914286" progId="MSPhotoEd.3">
                  <p:embed/>
                </p:oleObj>
              </mc:Choice>
              <mc:Fallback>
                <p:oleObj name="Photo Editor Photo" r:id="rId3" imgW="35209524" imgH="24914286" progId="MSPhotoEd.3">
                  <p:embed/>
                  <p:pic>
                    <p:nvPicPr>
                      <p:cNvPr id="2" name="Object 5">
                        <a:extLst>
                          <a:ext uri="{FF2B5EF4-FFF2-40B4-BE49-F238E27FC236}">
                            <a16:creationId xmlns:a16="http://schemas.microsoft.com/office/drawing/2014/main" id="{7E83E619-51D1-C540-77D1-F3D36C1D208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50126" y="427223"/>
                        <a:ext cx="8856617" cy="62669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701851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Developing good communication skills</a:t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71500" indent="-571500"/>
            <a:r>
              <a:rPr lang="en-GB" dirty="0" smtClean="0"/>
              <a:t>Language development underpins all areas of learning and development including literacy, problem solving, thinking skills and making friendships.</a:t>
            </a:r>
          </a:p>
          <a:p>
            <a:pPr marL="571500" indent="-571500"/>
            <a:r>
              <a:rPr lang="en-GB" dirty="0" smtClean="0"/>
              <a:t>Language development is not accidental, children need adults to help</a:t>
            </a:r>
          </a:p>
          <a:p>
            <a:pPr marL="571500" indent="-571500"/>
            <a:r>
              <a:rPr lang="en-GB" dirty="0" smtClean="0"/>
              <a:t>Some children may have difficulties developing their language skills</a:t>
            </a:r>
          </a:p>
          <a:p>
            <a:pPr marL="571500" indent="-571500"/>
            <a:r>
              <a:rPr lang="en-GB" dirty="0" smtClean="0"/>
              <a:t>Early identification of speech and language difficulties is crucial</a:t>
            </a:r>
          </a:p>
        </p:txBody>
      </p:sp>
    </p:spTree>
    <p:extLst>
      <p:ext uri="{BB962C8B-B14F-4D97-AF65-F5344CB8AC3E}">
        <p14:creationId xmlns:p14="http://schemas.microsoft.com/office/powerpoint/2010/main" val="2257942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Why?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457200" indent="-457200">
              <a:buFontTx/>
              <a:buChar char="•"/>
            </a:pPr>
            <a:r>
              <a:rPr lang="en-GB" altLang="en-US" dirty="0" smtClean="0"/>
              <a:t>To make relationships and have friendships</a:t>
            </a:r>
          </a:p>
          <a:p>
            <a:pPr marL="457200" indent="-457200">
              <a:buFontTx/>
              <a:buChar char="•"/>
            </a:pPr>
            <a:endParaRPr lang="en-GB" altLang="en-US" dirty="0" smtClean="0"/>
          </a:p>
          <a:p>
            <a:pPr marL="457200" indent="-457200">
              <a:buFontTx/>
              <a:buChar char="•"/>
            </a:pPr>
            <a:r>
              <a:rPr lang="en-GB" altLang="en-US" dirty="0" smtClean="0"/>
              <a:t>To learn – academic skills and social skills</a:t>
            </a:r>
          </a:p>
          <a:p>
            <a:endParaRPr lang="en-GB" altLang="en-US" dirty="0" smtClean="0"/>
          </a:p>
          <a:p>
            <a:pPr marL="457200" indent="-457200">
              <a:buFontTx/>
              <a:buChar char="•"/>
            </a:pPr>
            <a:r>
              <a:rPr lang="en-GB" altLang="en-US" dirty="0" smtClean="0"/>
              <a:t>To extend their thinking</a:t>
            </a:r>
          </a:p>
          <a:p>
            <a:endParaRPr lang="en-GB" altLang="en-US" dirty="0" smtClean="0"/>
          </a:p>
          <a:p>
            <a:pPr marL="457200" indent="-457200">
              <a:buFontTx/>
              <a:buChar char="•"/>
            </a:pPr>
            <a:r>
              <a:rPr lang="en-GB" altLang="en-US" dirty="0" smtClean="0"/>
              <a:t>For their self-esteem and confidence and eventually…</a:t>
            </a:r>
          </a:p>
          <a:p>
            <a:endParaRPr lang="en-GB" altLang="en-US" dirty="0" smtClean="0"/>
          </a:p>
          <a:p>
            <a:pPr marL="457200" indent="-457200">
              <a:buFontTx/>
              <a:buChar char="•"/>
            </a:pPr>
            <a:r>
              <a:rPr lang="en-GB" altLang="en-US" dirty="0" smtClean="0"/>
              <a:t>To get the job of their dreams and become independent!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30156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to expect by 4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571500" indent="-571500"/>
            <a:r>
              <a:rPr lang="en-GB" dirty="0" smtClean="0"/>
              <a:t>Starting to like simple jokes.</a:t>
            </a:r>
          </a:p>
          <a:p>
            <a:pPr marL="571500" indent="-571500"/>
            <a:r>
              <a:rPr lang="en-GB" dirty="0" smtClean="0"/>
              <a:t>Listens to longer stories and answers questions about a storybook they have just read.</a:t>
            </a:r>
          </a:p>
          <a:p>
            <a:pPr marL="571500" indent="-571500"/>
            <a:r>
              <a:rPr lang="en-GB" dirty="0" smtClean="0"/>
              <a:t>Understands questions and commands with two parts </a:t>
            </a:r>
            <a:r>
              <a:rPr lang="en-GB" dirty="0" err="1" smtClean="0"/>
              <a:t>eg</a:t>
            </a:r>
            <a:r>
              <a:rPr lang="en-GB" dirty="0" smtClean="0"/>
              <a:t> ‘fetch your book and stand by the door’</a:t>
            </a:r>
          </a:p>
          <a:p>
            <a:pPr marL="571500" indent="-571500"/>
            <a:r>
              <a:rPr lang="en-GB" dirty="0" smtClean="0"/>
              <a:t>Using longer sentences and linking sentences together</a:t>
            </a:r>
          </a:p>
          <a:p>
            <a:pPr marL="571500" indent="-571500"/>
            <a:r>
              <a:rPr lang="en-GB" dirty="0" smtClean="0"/>
              <a:t>Understanding and using words describing colour, number and time</a:t>
            </a:r>
          </a:p>
          <a:p>
            <a:pPr marL="571500" indent="-571500"/>
            <a:r>
              <a:rPr lang="en-GB" dirty="0" smtClean="0"/>
              <a:t>Can use 1000+ words</a:t>
            </a:r>
          </a:p>
          <a:p>
            <a:pPr marL="571500" indent="-571500"/>
            <a:r>
              <a:rPr lang="en-GB" dirty="0" smtClean="0"/>
              <a:t>Most people will understand speech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186402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to expect by 5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457200" indent="-457200">
              <a:buFontTx/>
              <a:buChar char="•"/>
            </a:pPr>
            <a:r>
              <a:rPr lang="en-GB" dirty="0" smtClean="0"/>
              <a:t>Understands spoken instructions without stopping what they are doing to look at the speaker. </a:t>
            </a:r>
          </a:p>
          <a:p>
            <a:pPr marL="457200" indent="-457200">
              <a:buFontTx/>
              <a:buChar char="•"/>
            </a:pPr>
            <a:r>
              <a:rPr lang="en-GB" dirty="0" smtClean="0"/>
              <a:t>Understands more complicated language such as ‘first’, ‘last’, ‘might’, ‘may be’, ‘above’ and ‘in between’.</a:t>
            </a:r>
          </a:p>
          <a:p>
            <a:pPr marL="457200" indent="-457200">
              <a:buFontTx/>
              <a:buChar char="•"/>
            </a:pPr>
            <a:r>
              <a:rPr lang="en-GB" dirty="0" smtClean="0"/>
              <a:t>Understands 2,500 words and can use 1500-2000</a:t>
            </a:r>
          </a:p>
          <a:p>
            <a:pPr marL="457200" indent="-457200">
              <a:buFontTx/>
              <a:buChar char="•"/>
            </a:pPr>
            <a:r>
              <a:rPr lang="en-GB" dirty="0" smtClean="0"/>
              <a:t>Using long, well formed sentences – some grammatical errors still common</a:t>
            </a:r>
          </a:p>
          <a:p>
            <a:pPr marL="457200" indent="-457200">
              <a:buFontTx/>
              <a:buChar char="•"/>
            </a:pPr>
            <a:r>
              <a:rPr lang="en-GB" dirty="0" smtClean="0"/>
              <a:t>Can tell a story about own experiences</a:t>
            </a:r>
          </a:p>
          <a:p>
            <a:pPr marL="457200" indent="-457200">
              <a:buFontTx/>
              <a:buChar char="•"/>
            </a:pPr>
            <a:r>
              <a:rPr lang="en-GB" dirty="0" smtClean="0"/>
              <a:t>Uses most sounds except </a:t>
            </a:r>
            <a:r>
              <a:rPr lang="en-GB" dirty="0" err="1" smtClean="0"/>
              <a:t>th</a:t>
            </a:r>
            <a:r>
              <a:rPr lang="en-GB" dirty="0" smtClean="0"/>
              <a:t>/r, harder blends and multi-syllabic words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38757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How to help</a:t>
            </a:r>
            <a:endParaRPr lang="en-GB" dirty="0"/>
          </a:p>
        </p:txBody>
      </p:sp>
      <p:pic>
        <p:nvPicPr>
          <p:cNvPr id="4" name="Picture 4" descr="See the source image">
            <a:extLst>
              <a:ext uri="{FF2B5EF4-FFF2-40B4-BE49-F238E27FC236}">
                <a16:creationId xmlns:a16="http://schemas.microsoft.com/office/drawing/2014/main" id="{6E3E461A-39F0-226A-18A5-7BF1247612DD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3042" y="1825625"/>
            <a:ext cx="4485915" cy="435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349550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How to help at home (Top Tips)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71500" indent="-571500"/>
            <a:r>
              <a:rPr lang="en-GB" dirty="0"/>
              <a:t>Talking is a 2 way process, we need a partner!</a:t>
            </a:r>
          </a:p>
          <a:p>
            <a:pPr marL="571500" indent="-571500"/>
            <a:r>
              <a:rPr lang="en-GB" dirty="0"/>
              <a:t>Learning through play and everyday experiences (routines)</a:t>
            </a:r>
          </a:p>
          <a:p>
            <a:pPr marL="571500" indent="-571500"/>
            <a:r>
              <a:rPr lang="en-GB" dirty="0" smtClean="0"/>
              <a:t>Special time</a:t>
            </a:r>
            <a:endParaRPr lang="en-GB" dirty="0"/>
          </a:p>
          <a:p>
            <a:pPr marL="571500" indent="-571500"/>
            <a:r>
              <a:rPr lang="en-GB" dirty="0"/>
              <a:t>Get down to child’s level</a:t>
            </a:r>
          </a:p>
          <a:p>
            <a:pPr marL="571500" indent="-571500"/>
            <a:r>
              <a:rPr lang="en-GB" dirty="0"/>
              <a:t>Watch what they do</a:t>
            </a:r>
          </a:p>
          <a:p>
            <a:pPr marL="571500" indent="-571500"/>
            <a:r>
              <a:rPr lang="en-GB" dirty="0"/>
              <a:t>Commenting – see next slide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7709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44434"/>
            <a:ext cx="10515600" cy="5532529"/>
          </a:xfrm>
        </p:spPr>
        <p:txBody>
          <a:bodyPr/>
          <a:lstStyle/>
          <a:p>
            <a:pPr marL="571500" indent="-571500"/>
            <a:r>
              <a:rPr lang="en-GB" dirty="0"/>
              <a:t>Avoid too many questions, ‘what’s that?’ (hand rule)</a:t>
            </a:r>
          </a:p>
          <a:p>
            <a:pPr marL="571500" indent="-571500"/>
            <a:r>
              <a:rPr lang="en-GB" dirty="0"/>
              <a:t>Avoid ‘say…….’</a:t>
            </a:r>
          </a:p>
          <a:p>
            <a:pPr marL="571500" indent="-571500"/>
            <a:r>
              <a:rPr lang="en-GB" dirty="0"/>
              <a:t>Look at books and sing nursery rhymes – rhyming stories are great!</a:t>
            </a:r>
          </a:p>
          <a:p>
            <a:pPr marL="571500" indent="-571500"/>
            <a:r>
              <a:rPr lang="en-GB" dirty="0"/>
              <a:t>Praise</a:t>
            </a:r>
          </a:p>
          <a:p>
            <a:pPr marL="571500" indent="-571500"/>
            <a:r>
              <a:rPr lang="en-GB" dirty="0"/>
              <a:t>Dummies and bottles</a:t>
            </a:r>
          </a:p>
          <a:p>
            <a:pPr marL="571500" indent="-571500"/>
            <a:r>
              <a:rPr lang="en-GB" dirty="0"/>
              <a:t>Screen time/TV</a:t>
            </a:r>
          </a:p>
          <a:p>
            <a:pPr>
              <a:lnSpc>
                <a:spcPct val="80000"/>
              </a:lnSpc>
              <a:buClr>
                <a:schemeClr val="accent2"/>
              </a:buClr>
            </a:pPr>
            <a:endParaRPr lang="en-GB" altLang="en-US" i="1" dirty="0" smtClean="0"/>
          </a:p>
          <a:p>
            <a:pPr marL="0" indent="0">
              <a:lnSpc>
                <a:spcPct val="80000"/>
              </a:lnSpc>
              <a:buClr>
                <a:schemeClr val="accent2"/>
              </a:buClr>
              <a:buNone/>
            </a:pPr>
            <a:r>
              <a:rPr lang="en-GB" altLang="en-US" i="1" dirty="0" smtClean="0"/>
              <a:t>All of these strategies can be carried out throughout the day/ within your play and daily routines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134913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Commenting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571500" indent="-571500"/>
            <a:r>
              <a:rPr lang="en-GB" dirty="0"/>
              <a:t>Reduce background noise and distractions</a:t>
            </a:r>
          </a:p>
          <a:p>
            <a:pPr marL="571500" indent="-571500"/>
            <a:r>
              <a:rPr lang="en-GB" dirty="0"/>
              <a:t>Get down to child’s level</a:t>
            </a:r>
          </a:p>
          <a:p>
            <a:pPr marL="571500" indent="-571500"/>
            <a:r>
              <a:rPr lang="en-GB" dirty="0"/>
              <a:t>Observe their play</a:t>
            </a:r>
          </a:p>
          <a:p>
            <a:pPr marL="571500" indent="-571500"/>
            <a:r>
              <a:rPr lang="en-GB" dirty="0"/>
              <a:t>Provide a commentary – name the toys/pictures/objects and describe what is happening</a:t>
            </a:r>
          </a:p>
          <a:p>
            <a:pPr marL="571500" indent="-571500"/>
            <a:r>
              <a:rPr lang="en-GB" dirty="0"/>
              <a:t>Use single words and short phrases</a:t>
            </a:r>
          </a:p>
          <a:p>
            <a:pPr marL="571500" indent="-571500"/>
            <a:r>
              <a:rPr lang="en-GB" dirty="0"/>
              <a:t>Repeat and add a bit more – expand by adding</a:t>
            </a:r>
          </a:p>
          <a:p>
            <a:pPr marL="571500" indent="-571500"/>
            <a:r>
              <a:rPr lang="en-GB" dirty="0"/>
              <a:t>Add actions and describing words </a:t>
            </a:r>
          </a:p>
          <a:p>
            <a:pPr marL="571500" indent="-571500"/>
            <a:r>
              <a:rPr lang="en-GB" dirty="0" smtClean="0">
                <a:solidFill>
                  <a:schemeClr val="tx1"/>
                </a:solidFill>
              </a:rPr>
              <a:t>Provide a good model of speech sounds – children don’t have to copy you</a:t>
            </a: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921041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More help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71500" indent="-571500">
              <a:lnSpc>
                <a:spcPct val="80000"/>
              </a:lnSpc>
              <a:buClr>
                <a:schemeClr val="accent2"/>
              </a:buClr>
            </a:pPr>
            <a:endParaRPr lang="en-NZ" altLang="en-US" dirty="0"/>
          </a:p>
          <a:p>
            <a:pPr marL="571500" indent="-571500"/>
            <a:r>
              <a:rPr lang="en-GB" dirty="0">
                <a:solidFill>
                  <a:schemeClr val="tx2"/>
                </a:solidFill>
              </a:rPr>
              <a:t>Children can also be referred to their local NHS SLT service</a:t>
            </a:r>
          </a:p>
          <a:p>
            <a:pPr marL="571500" indent="-571500"/>
            <a:r>
              <a:rPr lang="en-GB" dirty="0">
                <a:solidFill>
                  <a:schemeClr val="tx2"/>
                </a:solidFill>
              </a:rPr>
              <a:t>Many websites available for information and resources - </a:t>
            </a:r>
          </a:p>
          <a:p>
            <a:r>
              <a:rPr lang="en-GB" dirty="0" smtClean="0">
                <a:solidFill>
                  <a:schemeClr val="tx2"/>
                </a:solidFill>
                <a:hlinkClick r:id="rId2"/>
              </a:rPr>
              <a:t>www.literacytrust.org.uk</a:t>
            </a:r>
            <a:endParaRPr lang="en-GB" dirty="0" smtClean="0">
              <a:solidFill>
                <a:schemeClr val="tx2"/>
              </a:solidFill>
            </a:endParaRPr>
          </a:p>
          <a:p>
            <a:r>
              <a:rPr lang="en-GB" dirty="0" smtClean="0">
                <a:hlinkClick r:id="rId3"/>
              </a:rPr>
              <a:t>Learning to talk | 3 to 5 years | Start for Life (www.nhs.uk)</a:t>
            </a:r>
            <a:endParaRPr lang="en-GB" dirty="0" smtClean="0"/>
          </a:p>
          <a:p>
            <a:r>
              <a:rPr lang="en-GB" dirty="0" smtClean="0">
                <a:hlinkClick r:id="rId4"/>
              </a:rPr>
              <a:t>Children's language development and parenting advice - BBC Tiny Happy People</a:t>
            </a:r>
            <a:endParaRPr lang="en-GB" dirty="0" smtClean="0">
              <a:solidFill>
                <a:schemeClr val="tx2"/>
              </a:solidFill>
            </a:endParaRP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92494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Activities on tables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Feel free to try the activities with your children</a:t>
            </a:r>
          </a:p>
          <a:p>
            <a:r>
              <a:rPr lang="en-GB" dirty="0" smtClean="0"/>
              <a:t>We will be walking around modelling how to use them and feel free to talk to us and ask any questions you may have. 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107584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54</TotalTime>
  <Words>980</Words>
  <Application>Microsoft Office PowerPoint</Application>
  <PresentationFormat>Widescreen</PresentationFormat>
  <Paragraphs>103</Paragraphs>
  <Slides>19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5" baseType="lpstr">
      <vt:lpstr>Arial</vt:lpstr>
      <vt:lpstr>Calibri</vt:lpstr>
      <vt:lpstr>Calibri Light</vt:lpstr>
      <vt:lpstr>Century Gothic</vt:lpstr>
      <vt:lpstr>Office Theme</vt:lpstr>
      <vt:lpstr>Photo Editor Photo</vt:lpstr>
      <vt:lpstr>PowerPoint Presentation</vt:lpstr>
      <vt:lpstr>EYFS Statutory Educational Programme 2021</vt:lpstr>
      <vt:lpstr>English as an additional language</vt:lpstr>
      <vt:lpstr>What we can do at home &amp; school </vt:lpstr>
      <vt:lpstr>PowerPoint Presentation</vt:lpstr>
      <vt:lpstr>What does this look like?</vt:lpstr>
      <vt:lpstr>Observation Checkpoints – 4 years old</vt:lpstr>
      <vt:lpstr>What we do if we need to support children</vt:lpstr>
      <vt:lpstr>PowerPoint Presentation</vt:lpstr>
      <vt:lpstr>Developing good communication skills </vt:lpstr>
      <vt:lpstr>Why?</vt:lpstr>
      <vt:lpstr>What to expect by 4</vt:lpstr>
      <vt:lpstr>What to expect by 5</vt:lpstr>
      <vt:lpstr>How to help</vt:lpstr>
      <vt:lpstr>How to help at home (Top Tips)</vt:lpstr>
      <vt:lpstr>PowerPoint Presentation</vt:lpstr>
      <vt:lpstr>Commenting </vt:lpstr>
      <vt:lpstr>More help </vt:lpstr>
      <vt:lpstr>Activities on tables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 Janagil</dc:creator>
  <cp:lastModifiedBy>K Janagil</cp:lastModifiedBy>
  <cp:revision>8</cp:revision>
  <dcterms:created xsi:type="dcterms:W3CDTF">2022-11-24T10:39:24Z</dcterms:created>
  <dcterms:modified xsi:type="dcterms:W3CDTF">2022-11-24T11:34:23Z</dcterms:modified>
</cp:coreProperties>
</file>